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669088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8F8F8"/>
    <a:srgbClr val="000000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5D0F-1563-4E74-9FE2-62513156FCFC}" type="datetimeFigureOut">
              <a:rPr lang="pt-BR" smtClean="0"/>
              <a:pPr/>
              <a:t>20/10/2016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3EF9-2DBD-45D3-9922-AC4A03106DC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5D0F-1563-4E74-9FE2-62513156FCFC}" type="datetimeFigureOut">
              <a:rPr lang="pt-BR" smtClean="0"/>
              <a:pPr/>
              <a:t>20/10/2016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3EF9-2DBD-45D3-9922-AC4A03106DC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5D0F-1563-4E74-9FE2-62513156FCFC}" type="datetimeFigureOut">
              <a:rPr lang="pt-BR" smtClean="0"/>
              <a:pPr/>
              <a:t>20/10/2016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3EF9-2DBD-45D3-9922-AC4A03106DC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5D0F-1563-4E74-9FE2-62513156FCFC}" type="datetimeFigureOut">
              <a:rPr lang="pt-BR" smtClean="0"/>
              <a:pPr/>
              <a:t>20/10/2016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3EF9-2DBD-45D3-9922-AC4A03106DC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5D0F-1563-4E74-9FE2-62513156FCFC}" type="datetimeFigureOut">
              <a:rPr lang="pt-BR" smtClean="0"/>
              <a:pPr/>
              <a:t>20/10/2016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3EF9-2DBD-45D3-9922-AC4A03106DC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5D0F-1563-4E74-9FE2-62513156FCFC}" type="datetimeFigureOut">
              <a:rPr lang="pt-BR" smtClean="0"/>
              <a:pPr/>
              <a:t>20/10/2016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3EF9-2DBD-45D3-9922-AC4A03106DC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5D0F-1563-4E74-9FE2-62513156FCFC}" type="datetimeFigureOut">
              <a:rPr lang="pt-BR" smtClean="0"/>
              <a:pPr/>
              <a:t>20/10/2016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3EF9-2DBD-45D3-9922-AC4A03106DC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5D0F-1563-4E74-9FE2-62513156FCFC}" type="datetimeFigureOut">
              <a:rPr lang="pt-BR" smtClean="0"/>
              <a:pPr/>
              <a:t>20/10/2016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3EF9-2DBD-45D3-9922-AC4A03106DC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5D0F-1563-4E74-9FE2-62513156FCFC}" type="datetimeFigureOut">
              <a:rPr lang="pt-BR" smtClean="0"/>
              <a:pPr/>
              <a:t>20/10/2016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3EF9-2DBD-45D3-9922-AC4A03106DC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5D0F-1563-4E74-9FE2-62513156FCFC}" type="datetimeFigureOut">
              <a:rPr lang="pt-BR" smtClean="0"/>
              <a:pPr/>
              <a:t>20/10/2016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3EF9-2DBD-45D3-9922-AC4A03106DC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5D0F-1563-4E74-9FE2-62513156FCFC}" type="datetimeFigureOut">
              <a:rPr lang="pt-BR" smtClean="0"/>
              <a:pPr/>
              <a:t>20/10/2016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D3EF9-2DBD-45D3-9922-AC4A03106DC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F5D0F-1563-4E74-9FE2-62513156FCFC}" type="datetimeFigureOut">
              <a:rPr lang="pt-BR" smtClean="0"/>
              <a:pPr/>
              <a:t>20/10/2016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D3EF9-2DBD-45D3-9922-AC4A03106DC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Expedito\Documents\SIMBIOEF\Material_Gráfica\Plano de fundo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8559" r="5715" b="80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34118"/>
            </a:srgbClr>
          </a:solidFill>
        </p:spPr>
      </p:pic>
      <p:sp>
        <p:nvSpPr>
          <p:cNvPr id="4" name="CaixaDeTexto 3"/>
          <p:cNvSpPr txBox="1"/>
          <p:nvPr/>
        </p:nvSpPr>
        <p:spPr>
          <a:xfrm>
            <a:off x="-36512" y="404664"/>
            <a:ext cx="2160588" cy="294815"/>
          </a:xfrm>
          <a:prstGeom prst="rect">
            <a:avLst/>
          </a:prstGeom>
          <a:noFill/>
        </p:spPr>
        <p:txBody>
          <a:bodyPr lIns="78604" tIns="39302" rIns="78604" bIns="39302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gency FB" pitchFamily="34" charset="0"/>
                <a:cs typeface="+mn-cs"/>
              </a:rPr>
              <a:t>Quinta-feira 01/12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35496" y="692696"/>
            <a:ext cx="2779712" cy="432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604" tIns="39302" rIns="78604" bIns="39302">
            <a:spAutoFit/>
          </a:bodyPr>
          <a:lstStyle/>
          <a:p>
            <a:pPr algn="just"/>
            <a:r>
              <a:rPr lang="en-US" sz="1200" b="1" dirty="0">
                <a:latin typeface="Agency FB" pitchFamily="34" charset="0"/>
              </a:rPr>
              <a:t>Minicursos – 8 às 10h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200" b="1" dirty="0">
                <a:latin typeface="Agency FB" pitchFamily="34" charset="0"/>
              </a:rPr>
              <a:t>Noções gerais sobre dissecação: teoria e prática </a:t>
            </a:r>
            <a:r>
              <a:rPr lang="en-US" sz="1200" dirty="0">
                <a:latin typeface="Agency FB" pitchFamily="34" charset="0"/>
              </a:rPr>
              <a:t>– </a:t>
            </a:r>
            <a:r>
              <a:rPr lang="en-US" sz="1200" i="1" dirty="0">
                <a:latin typeface="Agency FB" pitchFamily="34" charset="0"/>
              </a:rPr>
              <a:t>Prof Ms. Celcimar Alves (UFRN); Prof Dr Expedito Nascimento (UFRN) – Laboratório de Anatomia II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200" b="1" dirty="0">
                <a:latin typeface="Agency FB" pitchFamily="34" charset="0"/>
              </a:rPr>
              <a:t>Técnicas e modelos animais utilizados para o estudo da analgesia induzida pela ansiedade/ medo </a:t>
            </a:r>
            <a:r>
              <a:rPr lang="en-US" sz="1200" dirty="0">
                <a:latin typeface="Agency FB" pitchFamily="34" charset="0"/>
              </a:rPr>
              <a:t>– </a:t>
            </a:r>
            <a:r>
              <a:rPr lang="en-US" sz="1200" i="1" dirty="0">
                <a:latin typeface="Agency FB" pitchFamily="34" charset="0"/>
              </a:rPr>
              <a:t>Profª Drª Alianda Cornélio (UFRN); Drª Ana Claudia Cipriano (UFRN) – Auditório do Programa  de Pós-Graduação em Biologia Estrutural e Funcional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200" b="1" dirty="0">
                <a:latin typeface="Agency FB" pitchFamily="34" charset="0"/>
              </a:rPr>
              <a:t>Ferramentas para quantificação tridimensional em Histologia </a:t>
            </a:r>
            <a:r>
              <a:rPr lang="en-US" sz="1200" dirty="0">
                <a:latin typeface="Agency FB" pitchFamily="34" charset="0"/>
              </a:rPr>
              <a:t>– </a:t>
            </a:r>
            <a:r>
              <a:rPr lang="en-US" sz="1200" i="1" dirty="0">
                <a:latin typeface="Agency FB" pitchFamily="34" charset="0"/>
              </a:rPr>
              <a:t>Prof Dr Fernando Ladd (UFRN); Prof Dr Pedro Paulo (UFRN) – Sala dos Epitélios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200" b="1" dirty="0">
                <a:latin typeface="Agency FB" pitchFamily="34" charset="0"/>
              </a:rPr>
              <a:t>Anatomia e técnicas de mapeamento das conexões tálamo corticais</a:t>
            </a:r>
            <a:r>
              <a:rPr lang="en-US" sz="1200" dirty="0">
                <a:latin typeface="Agency FB" pitchFamily="34" charset="0"/>
              </a:rPr>
              <a:t> – </a:t>
            </a:r>
            <a:r>
              <a:rPr lang="en-US" sz="1200" i="1" dirty="0">
                <a:latin typeface="Agency FB" pitchFamily="34" charset="0"/>
              </a:rPr>
              <a:t>Prof Dr. Ruthnaldo Lima (UFRN); Dr Melquisedec Santana (UFRN) – Anfiteatro A do DMOR</a:t>
            </a:r>
          </a:p>
          <a:p>
            <a:pPr algn="just"/>
            <a:r>
              <a:rPr lang="en-US" sz="1200" b="1" dirty="0">
                <a:latin typeface="Agency FB" pitchFamily="34" charset="0"/>
              </a:rPr>
              <a:t>Conferência de Abertura – 10:30 às 11:30h – </a:t>
            </a:r>
            <a:r>
              <a:rPr lang="en-US" sz="1200" b="1" dirty="0">
                <a:latin typeface="Calibri" pitchFamily="34" charset="0"/>
              </a:rPr>
              <a:t>Título </a:t>
            </a:r>
            <a:r>
              <a:rPr lang="en-US" sz="1200" b="1" dirty="0">
                <a:latin typeface="Agency FB" pitchFamily="34" charset="0"/>
              </a:rPr>
              <a:t>- </a:t>
            </a:r>
            <a:r>
              <a:rPr lang="en-US" sz="1200" dirty="0">
                <a:latin typeface="Agency FB" pitchFamily="34" charset="0"/>
              </a:rPr>
              <a:t>Prof Dr Adalberto  Ramon Vieyra (UFRJ) – Coordenador da área de Ciências Biológicas II da CAPES - Dialogs involving calcium, sodium, angiotensin II and shorter  angiotensin II-derived peptides in the scenario of renal cells - Anfiteatro das Aves</a:t>
            </a:r>
          </a:p>
        </p:txBody>
      </p:sp>
      <p:sp>
        <p:nvSpPr>
          <p:cNvPr id="6" name="TextBox 33"/>
          <p:cNvSpPr txBox="1">
            <a:spLocks noChangeArrowheads="1"/>
          </p:cNvSpPr>
          <p:nvPr/>
        </p:nvSpPr>
        <p:spPr bwMode="auto">
          <a:xfrm>
            <a:off x="35496" y="5009295"/>
            <a:ext cx="2890838" cy="1372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604" tIns="39302" rIns="78604" bIns="39302">
            <a:spAutoFit/>
          </a:bodyPr>
          <a:lstStyle/>
          <a:p>
            <a:r>
              <a:rPr lang="en-US" sz="1200" b="1" dirty="0">
                <a:latin typeface="Agency FB" pitchFamily="34" charset="0"/>
              </a:rPr>
              <a:t>Módulos temáticos /Mesa redonda – 14 às 16h</a:t>
            </a:r>
          </a:p>
          <a:p>
            <a:pPr>
              <a:buFont typeface="Wingdings" pitchFamily="2" charset="2"/>
              <a:buChar char="ü"/>
            </a:pPr>
            <a:r>
              <a:rPr lang="en-US" sz="1200" b="1" dirty="0">
                <a:latin typeface="Agency FB" pitchFamily="34" charset="0"/>
              </a:rPr>
              <a:t>Manejo de animais em pesquisa: um desafio institucional </a:t>
            </a:r>
            <a:r>
              <a:rPr lang="en-US" sz="1200" dirty="0">
                <a:latin typeface="Agency FB" pitchFamily="34" charset="0"/>
              </a:rPr>
              <a:t>– </a:t>
            </a:r>
            <a:r>
              <a:rPr lang="en-US" sz="1200" i="1" dirty="0">
                <a:latin typeface="Agency FB" pitchFamily="34" charset="0"/>
              </a:rPr>
              <a:t>Prof Dr Bento Abreu (UFRN); Dr José de Castro (Médico veterinário do Biotério Central do CB); Drª Josy Covan (Presidente da CEUA - UFRN); Prof Dr Graco Aurélio (Diretor do CB); Prof Ms. Celcimar Alves (Chefe do DMOR) – Sala dos </a:t>
            </a:r>
            <a:r>
              <a:rPr lang="en-US" sz="1200" i="1" dirty="0" smtClean="0">
                <a:latin typeface="Agency FB" pitchFamily="34" charset="0"/>
              </a:rPr>
              <a:t>Epitélios</a:t>
            </a:r>
            <a:endParaRPr lang="en-US" sz="1200" i="1" dirty="0">
              <a:latin typeface="Agency FB" pitchFamily="34" charset="0"/>
            </a:endParaRPr>
          </a:p>
        </p:txBody>
      </p:sp>
      <p:sp>
        <p:nvSpPr>
          <p:cNvPr id="7" name="TextBox 33"/>
          <p:cNvSpPr txBox="1">
            <a:spLocks noChangeArrowheads="1"/>
          </p:cNvSpPr>
          <p:nvPr/>
        </p:nvSpPr>
        <p:spPr bwMode="auto">
          <a:xfrm>
            <a:off x="3203848" y="404664"/>
            <a:ext cx="2890838" cy="469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604" tIns="39302" rIns="78604" bIns="39302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1200" b="1" dirty="0" smtClean="0">
                <a:latin typeface="Agency FB" pitchFamily="34" charset="0"/>
              </a:rPr>
              <a:t>O </a:t>
            </a:r>
            <a:r>
              <a:rPr lang="en-US" sz="1200" b="1" dirty="0">
                <a:latin typeface="Agency FB" pitchFamily="34" charset="0"/>
              </a:rPr>
              <a:t>crânio dos nordestinos e seus problemas: a Anatomia ainda permanece como uma forte ferramenta de estudo</a:t>
            </a:r>
            <a:r>
              <a:rPr lang="en-US" sz="1200" i="1" dirty="0">
                <a:latin typeface="Agency FB" pitchFamily="34" charset="0"/>
              </a:rPr>
              <a:t>–  Prof  Dr Eulâmpio José da Silva Neto (UFPB) – Sala dos Embriões do DMOR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200" b="1" dirty="0">
                <a:latin typeface="Agency FB" pitchFamily="34" charset="0"/>
              </a:rPr>
              <a:t>A importância da Anatomia  para a Medicina e formação dos profissionais da saúde (história da anatomia: de Galeno a Andreas Vesalius até os dias de hoje)</a:t>
            </a:r>
            <a:r>
              <a:rPr lang="en-US" sz="1200" dirty="0">
                <a:latin typeface="Agency FB" pitchFamily="34" charset="0"/>
              </a:rPr>
              <a:t> </a:t>
            </a:r>
            <a:r>
              <a:rPr lang="en-US" sz="1200" i="1" dirty="0">
                <a:latin typeface="Agency FB" pitchFamily="34" charset="0"/>
              </a:rPr>
              <a:t>– Prof Dr Juarez Chagas (UFRN);  Prof Newman de Andrade Lima, Médico Cirurgião e Prof Aposentado da UFRN – Anfitatro A do DMOR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200" b="1" dirty="0">
                <a:latin typeface="Agency FB" pitchFamily="34" charset="0"/>
              </a:rPr>
              <a:t>O museu de Ciências Morfológicas da UFRN e sua inserção regional </a:t>
            </a:r>
            <a:r>
              <a:rPr lang="en-US" sz="1200" i="1" dirty="0">
                <a:latin typeface="Agency FB" pitchFamily="34" charset="0"/>
              </a:rPr>
              <a:t>– Profª Drª Simone Almeida (UFRN); Profª Drª Ana Claudia Sales Rocha Albuquerque (UERN);  Prof Dr Carlos Eduardo Bezerra de Moura (UFERSA); Profª Drª Christina da Silva Camillo (UFRN) – Auditório do Museu de Ciências Morfológicas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200" b="1" dirty="0">
                <a:latin typeface="Agency FB" pitchFamily="34" charset="0"/>
              </a:rPr>
              <a:t>Divulgação científica: transformando artigo em reportagem  </a:t>
            </a:r>
            <a:r>
              <a:rPr lang="en-US" sz="1200" dirty="0">
                <a:latin typeface="Agency FB" pitchFamily="34" charset="0"/>
              </a:rPr>
              <a:t>- Marcos Neruber (Jornalista do Centro de Biociências (UFRN);  Ms. Juliana Sampaio Pedroso de Holanda (Mestre  em Jornalismo Internacional pela City University of London) – Auditório do Prorama de Pós-Graduação em Biologia Estrutural e Funcional </a:t>
            </a:r>
            <a:endParaRPr lang="en-US" sz="1200" b="1" dirty="0">
              <a:latin typeface="Agency FB" pitchFamily="34" charset="0"/>
            </a:endParaRPr>
          </a:p>
          <a:p>
            <a:pPr algn="just"/>
            <a:endParaRPr lang="en-US" sz="1200" i="1" dirty="0">
              <a:latin typeface="Agency FB" pitchFamily="34" charset="0"/>
            </a:endParaRPr>
          </a:p>
          <a:p>
            <a:pPr algn="just"/>
            <a:r>
              <a:rPr lang="en-US" sz="1200" b="1" dirty="0">
                <a:latin typeface="Agency FB" pitchFamily="34" charset="0"/>
              </a:rPr>
              <a:t>Sessão de Posters– 16:15 às 18:00h </a:t>
            </a:r>
            <a:r>
              <a:rPr lang="en-US" sz="1200" dirty="0">
                <a:latin typeface="Agency FB" pitchFamily="34" charset="0"/>
              </a:rPr>
              <a:t>Área de convivência do Departamento de Morfologia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275856" y="5085184"/>
            <a:ext cx="2160588" cy="294815"/>
          </a:xfrm>
          <a:prstGeom prst="rect">
            <a:avLst/>
          </a:prstGeom>
          <a:noFill/>
        </p:spPr>
        <p:txBody>
          <a:bodyPr lIns="78604" tIns="39302" rIns="78604" bIns="39302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gency FB" pitchFamily="34" charset="0"/>
              </a:rPr>
              <a:t>Sexta</a:t>
            </a:r>
            <a:r>
              <a:rPr lang="pt-BR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gency FB" pitchFamily="34" charset="0"/>
                <a:cs typeface="+mn-cs"/>
              </a:rPr>
              <a:t>-feira 02/12</a:t>
            </a:r>
            <a:endParaRPr lang="pt-BR" sz="1400" b="1" dirty="0">
              <a:effectLst>
                <a:outerShdw blurRad="38100" dist="38100" dir="2700000" algn="tl">
                  <a:srgbClr val="C0C0C0"/>
                </a:outerShdw>
              </a:effectLst>
              <a:latin typeface="Agency FB" pitchFamily="34" charset="0"/>
              <a:cs typeface="+mn-cs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3214366" y="5373216"/>
            <a:ext cx="2779712" cy="1002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604" tIns="39302" rIns="78604" bIns="39302">
            <a:spAutoFit/>
          </a:bodyPr>
          <a:lstStyle/>
          <a:p>
            <a:pPr algn="just"/>
            <a:r>
              <a:rPr lang="en-US" sz="1200" b="1" dirty="0">
                <a:latin typeface="Agency FB" pitchFamily="34" charset="0"/>
              </a:rPr>
              <a:t>Minicursos – 8 às 10h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200" b="1" dirty="0">
                <a:latin typeface="Agency FB" pitchFamily="34" charset="0"/>
              </a:rPr>
              <a:t>Noções gerais sobre dissecação: teoria e prática </a:t>
            </a:r>
            <a:r>
              <a:rPr lang="en-US" sz="1200" dirty="0">
                <a:latin typeface="Agency FB" pitchFamily="34" charset="0"/>
              </a:rPr>
              <a:t>– </a:t>
            </a:r>
            <a:r>
              <a:rPr lang="en-US" sz="1200" i="1" dirty="0">
                <a:latin typeface="Agency FB" pitchFamily="34" charset="0"/>
              </a:rPr>
              <a:t>Prof Ms. Celcimar Alves (UFRN); Prof Dr Expedito Nascimento (UFRN) – Laboratório de Anatomia </a:t>
            </a:r>
            <a:r>
              <a:rPr lang="en-US" sz="1200" i="1" dirty="0" smtClean="0">
                <a:latin typeface="Agency FB" pitchFamily="34" charset="0"/>
              </a:rPr>
              <a:t>II</a:t>
            </a:r>
            <a:endParaRPr lang="en-US" sz="1200" i="1" dirty="0">
              <a:latin typeface="Agency FB" pitchFamily="34" charset="0"/>
            </a:endParaRPr>
          </a:p>
        </p:txBody>
      </p:sp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6327204" y="404664"/>
            <a:ext cx="2779712" cy="248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604" tIns="39302" rIns="78604" bIns="39302">
            <a:spAutoFit/>
          </a:bodyPr>
          <a:lstStyle/>
          <a:p>
            <a:pPr algn="just"/>
            <a:r>
              <a:rPr lang="en-US" sz="1200" b="1" dirty="0">
                <a:latin typeface="Agency FB" pitchFamily="34" charset="0"/>
              </a:rPr>
              <a:t>Minicursos – 8 às 10h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200" b="1" dirty="0" smtClean="0">
                <a:latin typeface="Agency FB" pitchFamily="34" charset="0"/>
              </a:rPr>
              <a:t>Técnicas </a:t>
            </a:r>
            <a:r>
              <a:rPr lang="en-US" sz="1200" b="1" dirty="0">
                <a:latin typeface="Agency FB" pitchFamily="34" charset="0"/>
              </a:rPr>
              <a:t>e modelos animais utilizados para o estudo da analgesia induzida pela ansiedade/ medo </a:t>
            </a:r>
            <a:r>
              <a:rPr lang="en-US" sz="1200" dirty="0">
                <a:latin typeface="Agency FB" pitchFamily="34" charset="0"/>
              </a:rPr>
              <a:t>– </a:t>
            </a:r>
            <a:r>
              <a:rPr lang="en-US" sz="1200" i="1" dirty="0">
                <a:latin typeface="Agency FB" pitchFamily="34" charset="0"/>
              </a:rPr>
              <a:t>Profª Drª Alianda Cornélio (UFRN); Drª Ana Claudia Cipriano (UFRN) – Auditório do Programa  de Pós-Graduação em Biologia Estrutural e Funcional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200" b="1" dirty="0">
                <a:latin typeface="Agency FB" pitchFamily="34" charset="0"/>
              </a:rPr>
              <a:t>Ferramentas para quantificação tridimensional em Histologia </a:t>
            </a:r>
            <a:r>
              <a:rPr lang="en-US" sz="1200" dirty="0">
                <a:latin typeface="Agency FB" pitchFamily="34" charset="0"/>
              </a:rPr>
              <a:t>– </a:t>
            </a:r>
            <a:r>
              <a:rPr lang="en-US" sz="1200" i="1" dirty="0">
                <a:latin typeface="Agency FB" pitchFamily="34" charset="0"/>
              </a:rPr>
              <a:t>Prof Dr Fernando Ladd (UFRN); Prof Dr Pedro Paulo (UFRN) – Sala dos Epitélios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200" b="1" dirty="0">
                <a:latin typeface="Agency FB" pitchFamily="34" charset="0"/>
              </a:rPr>
              <a:t>Anatomia e técnicas de mapeamento das conexões tálamo corticais</a:t>
            </a:r>
            <a:r>
              <a:rPr lang="en-US" sz="1200" dirty="0">
                <a:latin typeface="Agency FB" pitchFamily="34" charset="0"/>
              </a:rPr>
              <a:t> – </a:t>
            </a:r>
            <a:r>
              <a:rPr lang="en-US" sz="1200" i="1" dirty="0">
                <a:latin typeface="Agency FB" pitchFamily="34" charset="0"/>
              </a:rPr>
              <a:t>Prof Dr. Ruthnaldo Lima (UFRN); Dr Melquisedec Santana (UFRN) – Anfiteatro A do </a:t>
            </a:r>
            <a:r>
              <a:rPr lang="en-US" sz="1200" i="1" dirty="0" smtClean="0">
                <a:latin typeface="Agency FB" pitchFamily="34" charset="0"/>
              </a:rPr>
              <a:t>DMOR</a:t>
            </a:r>
            <a:endParaRPr lang="en-US" sz="1200" i="1" dirty="0">
              <a:latin typeface="Agency FB" pitchFamily="34" charset="0"/>
            </a:endParaRPr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6327204" y="2852936"/>
            <a:ext cx="2781300" cy="44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604" tIns="39302" rIns="78604" bIns="39302">
            <a:spAutoFit/>
          </a:bodyPr>
          <a:lstStyle/>
          <a:p>
            <a:r>
              <a:rPr lang="en-US" sz="1200" b="1" dirty="0" smtClean="0">
                <a:latin typeface="Agency FB" pitchFamily="34" charset="0"/>
              </a:rPr>
              <a:t>Sessão </a:t>
            </a:r>
            <a:r>
              <a:rPr lang="en-US" sz="1200" b="1" dirty="0">
                <a:latin typeface="Agency FB" pitchFamily="34" charset="0"/>
              </a:rPr>
              <a:t>de Posters– 10:30  às 12:00h </a:t>
            </a:r>
            <a:r>
              <a:rPr lang="en-US" sz="1200" dirty="0">
                <a:latin typeface="Agency FB" pitchFamily="34" charset="0"/>
              </a:rPr>
              <a:t>Área de convivência do Departamento de Morfologia</a:t>
            </a:r>
          </a:p>
        </p:txBody>
      </p:sp>
      <p:sp>
        <p:nvSpPr>
          <p:cNvPr id="12" name="TextBox 37"/>
          <p:cNvSpPr txBox="1">
            <a:spLocks noChangeArrowheads="1"/>
          </p:cNvSpPr>
          <p:nvPr/>
        </p:nvSpPr>
        <p:spPr bwMode="auto">
          <a:xfrm>
            <a:off x="6327204" y="3315943"/>
            <a:ext cx="2708275" cy="2849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604" tIns="39302" rIns="78604" bIns="39302">
            <a:spAutoFit/>
          </a:bodyPr>
          <a:lstStyle/>
          <a:p>
            <a:pPr algn="just"/>
            <a:r>
              <a:rPr lang="en-US" sz="1200" b="1" dirty="0">
                <a:latin typeface="Agency FB" pitchFamily="34" charset="0"/>
              </a:rPr>
              <a:t>Módulos temáticos/Mesa redonda – 14 às 16h</a:t>
            </a:r>
          </a:p>
          <a:p>
            <a:pPr algn="just">
              <a:buFont typeface="Wingdings" pitchFamily="2" charset="2"/>
              <a:buChar char="ü"/>
            </a:pPr>
            <a:r>
              <a:rPr lang="en-US" sz="1200" b="1" dirty="0">
                <a:latin typeface="Agency FB" pitchFamily="34" charset="0"/>
              </a:rPr>
              <a:t>Pesquisa e pós-graduação em morfologia na região Nordeste </a:t>
            </a:r>
            <a:r>
              <a:rPr lang="en-US" sz="1200" dirty="0">
                <a:latin typeface="Agency FB" pitchFamily="34" charset="0"/>
              </a:rPr>
              <a:t>– Prof Dr Judney Cavalcante (Coordenador PGBIOEF); Prof Dr Reinaldo Barreto Oriá (Coordenador do Programa de Pós-Graduação em  Ciências Morfofuncionais da UFC); Prof Dr Adalberto Vieyra (UFRJ) (Coordenador da Área CBII CAPES) – Sala dos Epitélios</a:t>
            </a:r>
            <a:endParaRPr lang="en-US" sz="1200" i="1" dirty="0">
              <a:latin typeface="Agency FB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sz="1200" b="1" dirty="0">
                <a:latin typeface="Agency FB" pitchFamily="34" charset="0"/>
              </a:rPr>
              <a:t>Nanotecnologia aplicada ao uso terapêutico de extratos vegetais</a:t>
            </a:r>
            <a:r>
              <a:rPr lang="en-US" sz="1200" dirty="0">
                <a:latin typeface="Agency FB" pitchFamily="34" charset="0"/>
              </a:rPr>
              <a:t>– Profª Drª Christina Camillo (UFRN); Profª Drª Silvana Maria Zucolotto Langassner Departamento de Farmácia (UFRN); Profª Drª Waldenice de Alencar Morais Departamento de Farmácia (UFRN) – Sala dos </a:t>
            </a:r>
            <a:r>
              <a:rPr lang="en-US" sz="1200" dirty="0" smtClean="0">
                <a:latin typeface="Agency FB" pitchFamily="34" charset="0"/>
              </a:rPr>
              <a:t>Embriões</a:t>
            </a:r>
            <a:endParaRPr lang="en-US" sz="1200" i="1" dirty="0">
              <a:latin typeface="Agency FB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xpedito\Documents\SIMBIOEF\Material_Gráfica\Plano de fundo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8559" r="5715" b="80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37"/>
          <p:cNvSpPr txBox="1">
            <a:spLocks noChangeArrowheads="1"/>
          </p:cNvSpPr>
          <p:nvPr/>
        </p:nvSpPr>
        <p:spPr bwMode="auto">
          <a:xfrm>
            <a:off x="63525" y="889738"/>
            <a:ext cx="2708275" cy="3403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604" tIns="39302" rIns="78604" bIns="39302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1200" b="1" dirty="0" smtClean="0">
                <a:latin typeface="Agency FB" pitchFamily="34" charset="0"/>
              </a:rPr>
              <a:t>Cultivo </a:t>
            </a:r>
            <a:r>
              <a:rPr lang="en-US" sz="1200" b="1" dirty="0">
                <a:latin typeface="Agency FB" pitchFamily="34" charset="0"/>
              </a:rPr>
              <a:t>Celular: uma ferramenta para pesquisa básica e diagnóstico </a:t>
            </a:r>
            <a:r>
              <a:rPr lang="en-US" sz="1200" dirty="0">
                <a:latin typeface="Agency FB" pitchFamily="34" charset="0"/>
              </a:rPr>
              <a:t>– Prof Dr Raimundo Fernandes de Araújo Jr (UFRN); Prof Dr Geraldo Barroso Cavalcanti Jr – Programa de Pós-graduação em Ciências Farmacêuticas (UFRN)</a:t>
            </a:r>
            <a:r>
              <a:rPr lang="en-US" sz="1200" i="1" dirty="0">
                <a:latin typeface="Agency FB" pitchFamily="34" charset="0"/>
              </a:rPr>
              <a:t>; Profª Drª Adriana Augusto de Rezende </a:t>
            </a:r>
            <a:r>
              <a:rPr lang="en-US" sz="1200" dirty="0">
                <a:latin typeface="Agency FB" pitchFamily="34" charset="0"/>
              </a:rPr>
              <a:t>Programa de Pós-graduação em Ciências Farmacêuticas (UFRN) - Auditório do Prorama de Pós-Graduação em Biologia Estrutural e Funcional </a:t>
            </a:r>
            <a:endParaRPr lang="en-US" sz="1200" i="1" dirty="0">
              <a:latin typeface="Agency FB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1200" b="1" dirty="0">
                <a:latin typeface="Agency FB" pitchFamily="34" charset="0"/>
              </a:rPr>
              <a:t>Visita guiada ao museu de Ciências Morfológicas </a:t>
            </a:r>
            <a:r>
              <a:rPr lang="en-US" sz="1200" i="1" dirty="0">
                <a:latin typeface="Agency FB" pitchFamily="34" charset="0"/>
              </a:rPr>
              <a:t>– Profª Drª Simone Almeida (UFRN); Prof Dr Expedito Nascimento (UFRN) </a:t>
            </a:r>
          </a:p>
          <a:p>
            <a:endParaRPr lang="en-US" sz="1200" i="1" dirty="0">
              <a:latin typeface="Agency FB" pitchFamily="34" charset="0"/>
            </a:endParaRPr>
          </a:p>
          <a:p>
            <a:r>
              <a:rPr lang="en-US" sz="1200" i="1" dirty="0">
                <a:latin typeface="Agency FB" pitchFamily="34" charset="0"/>
              </a:rPr>
              <a:t> </a:t>
            </a:r>
            <a:r>
              <a:rPr lang="en-US" sz="1200" b="1" dirty="0">
                <a:latin typeface="Agency FB" pitchFamily="34" charset="0"/>
              </a:rPr>
              <a:t>Conferência de Encerramento– 16:30 às 18:00h – Título – </a:t>
            </a:r>
            <a:r>
              <a:rPr lang="en-US" sz="1200" dirty="0">
                <a:latin typeface="Agency FB" pitchFamily="34" charset="0"/>
              </a:rPr>
              <a:t>Profª Drª Miriam Stela Maris – Neuroanatomia no Centro de Biociências da UFRN: origem, consolidação e perspectivas - Anfiteatro das Aves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79512" y="529698"/>
            <a:ext cx="2160588" cy="294815"/>
          </a:xfrm>
          <a:prstGeom prst="rect">
            <a:avLst/>
          </a:prstGeom>
          <a:noFill/>
        </p:spPr>
        <p:txBody>
          <a:bodyPr lIns="78604" tIns="39302" rIns="78604" bIns="39302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gency FB" pitchFamily="34" charset="0"/>
              </a:rPr>
              <a:t>Sexta</a:t>
            </a:r>
            <a:r>
              <a:rPr lang="pt-BR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gency FB" pitchFamily="34" charset="0"/>
                <a:cs typeface="+mn-cs"/>
              </a:rPr>
              <a:t>-feira 02/12</a:t>
            </a:r>
            <a:endParaRPr lang="pt-BR" sz="1400" b="1" dirty="0">
              <a:effectLst>
                <a:outerShdw blurRad="38100" dist="38100" dir="2700000" algn="tl">
                  <a:srgbClr val="C0C0C0"/>
                </a:outerShdw>
              </a:effectLst>
              <a:latin typeface="Agency FB" pitchFamily="34" charset="0"/>
              <a:cs typeface="+mn-cs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6228184" y="1170905"/>
            <a:ext cx="3312368" cy="3770263"/>
            <a:chOff x="-36512" y="836712"/>
            <a:chExt cx="3528392" cy="3770263"/>
          </a:xfrm>
        </p:grpSpPr>
        <p:sp>
          <p:nvSpPr>
            <p:cNvPr id="5" name="CaixaDeTexto 4"/>
            <p:cNvSpPr txBox="1"/>
            <p:nvPr/>
          </p:nvSpPr>
          <p:spPr>
            <a:xfrm>
              <a:off x="-36512" y="836712"/>
              <a:ext cx="648072" cy="3770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3900" dirty="0" smtClean="0"/>
                <a:t>I</a:t>
              </a:r>
              <a:endParaRPr lang="pt-BR" sz="23900" dirty="0"/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539552" y="1681644"/>
              <a:ext cx="16561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dirty="0" smtClean="0">
                  <a:latin typeface="Agency FB" pitchFamily="34" charset="0"/>
                </a:rPr>
                <a:t>Simpósio</a:t>
              </a:r>
              <a:endParaRPr lang="pt-BR" sz="2800" dirty="0">
                <a:latin typeface="Agency FB" pitchFamily="34" charset="0"/>
              </a:endParaRP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539552" y="2060848"/>
              <a:ext cx="237626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200" dirty="0" smtClean="0">
                  <a:latin typeface="Agency FB" pitchFamily="34" charset="0"/>
                </a:rPr>
                <a:t>Em Biologia </a:t>
              </a:r>
              <a:endParaRPr lang="pt-BR" sz="3200" dirty="0">
                <a:latin typeface="Agency FB" pitchFamily="34" charset="0"/>
              </a:endParaRP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539552" y="2492896"/>
              <a:ext cx="244827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000" b="1" dirty="0" smtClean="0">
                  <a:latin typeface="Agency FB" pitchFamily="34" charset="0"/>
                </a:rPr>
                <a:t>Estrutural e Funcional</a:t>
              </a:r>
              <a:endParaRPr lang="pt-BR" sz="4000" b="1" dirty="0">
                <a:latin typeface="Agency FB" pitchFamily="34" charset="0"/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539552" y="3645024"/>
              <a:ext cx="29523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dirty="0" smtClean="0">
                  <a:latin typeface="Aharoni" pitchFamily="2" charset="-79"/>
                  <a:cs typeface="Aharoni" pitchFamily="2" charset="-79"/>
                </a:rPr>
                <a:t>Da Forma a Função</a:t>
              </a:r>
              <a:endParaRPr lang="pt-BR" sz="2000" dirty="0">
                <a:latin typeface="Aharoni" pitchFamily="2" charset="-79"/>
                <a:cs typeface="Aharoni" pitchFamily="2" charset="-79"/>
              </a:endParaRPr>
            </a:p>
          </p:txBody>
        </p:sp>
      </p:grpSp>
      <p:sp>
        <p:nvSpPr>
          <p:cNvPr id="11" name="CaixaDeTexto 10"/>
          <p:cNvSpPr txBox="1"/>
          <p:nvPr/>
        </p:nvSpPr>
        <p:spPr>
          <a:xfrm>
            <a:off x="6516216" y="1556792"/>
            <a:ext cx="2016224" cy="325593"/>
          </a:xfrm>
          <a:prstGeom prst="rect">
            <a:avLst/>
          </a:prstGeom>
          <a:noFill/>
        </p:spPr>
        <p:txBody>
          <a:bodyPr wrap="square" lIns="78604" tIns="39302" rIns="78604" bIns="39302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gency FB" pitchFamily="34" charset="0"/>
                <a:cs typeface="+mn-cs"/>
              </a:rPr>
              <a:t>Programação </a:t>
            </a:r>
            <a:r>
              <a:rPr lang="pt-BR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gency FB" pitchFamily="34" charset="0"/>
                <a:cs typeface="+mn-cs"/>
              </a:rPr>
              <a:t>Detalhada</a:t>
            </a:r>
          </a:p>
        </p:txBody>
      </p:sp>
      <p:pic>
        <p:nvPicPr>
          <p:cNvPr id="12" name="Picture 24" descr="C:\Users\Expedito\AppData\Local\Temp\Logo PGBIOEF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5620" y="692696"/>
            <a:ext cx="274686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aixaDeTexto 13"/>
          <p:cNvSpPr txBox="1"/>
          <p:nvPr/>
        </p:nvSpPr>
        <p:spPr>
          <a:xfrm>
            <a:off x="3059832" y="5301208"/>
            <a:ext cx="3131840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</a:rPr>
              <a:t>http://www.posgraduacao.ufrn.br//pgbioef</a:t>
            </a:r>
            <a:endParaRPr lang="pt-BR" sz="1200" b="1" dirty="0">
              <a:solidFill>
                <a:srgbClr val="002060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059832" y="5877272"/>
            <a:ext cx="3131840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</a:rPr>
              <a:t>Tel. (84) 32153431 – (84) 992240012</a:t>
            </a:r>
            <a:endParaRPr lang="pt-BR" sz="1200" b="1" dirty="0">
              <a:solidFill>
                <a:srgbClr val="002060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059832" y="5589240"/>
            <a:ext cx="3131840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</a:rPr>
              <a:t>Email: pgbioef@cb.ufrn.br</a:t>
            </a:r>
            <a:endParaRPr lang="pt-BR" sz="1200" b="1" dirty="0">
              <a:solidFill>
                <a:srgbClr val="002060"/>
              </a:solidFill>
            </a:endParaRPr>
          </a:p>
        </p:txBody>
      </p:sp>
      <p:pic>
        <p:nvPicPr>
          <p:cNvPr id="17" name="Picture 17" descr="Resultado de imagem para cap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5229200"/>
            <a:ext cx="5318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9" descr="Resultado de imagem para cnp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368" y="5229200"/>
            <a:ext cx="60801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1" descr="Resultado de imagem para Pro-reitoria de pós-graduação ufr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280" y="5805264"/>
            <a:ext cx="528638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3" descr="Resultado de imagem para Pro-reitoria de pós-graduação ufr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368" y="5805264"/>
            <a:ext cx="792162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855</Words>
  <Application>Microsoft Office PowerPoint</Application>
  <PresentationFormat>Apresentação na tela (4:3)</PresentationFormat>
  <Paragraphs>40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Slide 1</vt:lpstr>
      <vt:lpstr>Slide 2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Expedito</dc:creator>
  <cp:lastModifiedBy>Expedito</cp:lastModifiedBy>
  <cp:revision>5</cp:revision>
  <dcterms:created xsi:type="dcterms:W3CDTF">2016-10-20T10:52:05Z</dcterms:created>
  <dcterms:modified xsi:type="dcterms:W3CDTF">2016-10-20T16:46:35Z</dcterms:modified>
</cp:coreProperties>
</file>